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9"/>
  </p:handoutMasterIdLst>
  <p:sldIdLst>
    <p:sldId id="410" r:id="rId4"/>
    <p:sldId id="411" r:id="rId6"/>
    <p:sldId id="41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225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文本占位符 2253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  <p:sp>
        <p:nvSpPr>
          <p:cNvPr id="1331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华文行楷" panose="0201080004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225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文本占位符 2253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  <p:sp>
        <p:nvSpPr>
          <p:cNvPr id="13315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华文行楷" panose="0201080004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理解你的态度</a:t>
            </a:r>
            <a:endParaRPr lang="zh-CN" altLang="en-US" sz="1865" spc="0" dirty="0">
              <a:solidFill>
                <a:schemeClr val="accent2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调整你的态度</a:t>
            </a:r>
            <a:endParaRPr lang="zh-CN" altLang="en-US" sz="1865" spc="0" dirty="0" smtClean="0">
              <a:solidFill>
                <a:schemeClr val="accent2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 userDrawn="1"/>
        </p:nvSpPr>
        <p:spPr>
          <a:xfrm>
            <a:off x="663656" y="320477"/>
            <a:ext cx="1774744" cy="365323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 compatLnSpc="1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1865" spc="0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态度决定一切</a:t>
            </a:r>
            <a:endParaRPr lang="zh-CN" altLang="en-US" sz="1865" spc="0" dirty="0" smtClean="0">
              <a:solidFill>
                <a:schemeClr val="accent2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5656" y="119759"/>
            <a:ext cx="717713" cy="769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167"/>
          <p:cNvSpPr/>
          <p:nvPr/>
        </p:nvSpPr>
        <p:spPr>
          <a:xfrm>
            <a:off x="541339" y="539751"/>
            <a:ext cx="10945813" cy="568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167"/>
          <p:cNvSpPr/>
          <p:nvPr/>
        </p:nvSpPr>
        <p:spPr>
          <a:xfrm>
            <a:off x="838200" y="1189039"/>
            <a:ext cx="10298113" cy="50403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576263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29351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/>
            </a:lvl1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050" noProof="1">
              <a:solidFill>
                <a:schemeClr val="bg2"/>
              </a:solidFill>
              <a:ea typeface="宋体" panose="02010600030101010101" pitchFamily="2" charset="-122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974139" y="6229351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algn="r" fontAlgn="base">
              <a:spcBef>
                <a:spcPct val="5000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4.xml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5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6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77.xml"/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78.xml"/><Relationship Id="rId4" Type="http://schemas.openxmlformats.org/officeDocument/2006/relationships/image" Target="../media/image4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68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ctrTitle" idx="4294967295"/>
          </p:nvPr>
        </p:nvSpPr>
        <p:spPr>
          <a:xfrm>
            <a:off x="4580255" y="3675380"/>
            <a:ext cx="6520180" cy="1240155"/>
          </a:xfrm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7200" b="1" spc="6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名下固定资产</a:t>
            </a:r>
            <a:endParaRPr lang="zh-CN" altLang="en-US" sz="7200" b="1" spc="600" dirty="0" smtClean="0">
              <a:solidFill>
                <a:schemeClr val="accent2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200" y="279400"/>
            <a:ext cx="24161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企业员工培训课程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74582" y="5816706"/>
            <a:ext cx="3866873" cy="30670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国有资产管理处</a:t>
            </a:r>
            <a:r>
              <a:rPr lang="en-US" altLang="zh-CN" sz="1400" dirty="0" smtClean="0">
                <a:solidFill>
                  <a:srgbClr val="FFFF00"/>
                </a:solidFill>
                <a:latin typeface="+mn-ea"/>
              </a:rPr>
              <a:t>          2021</a:t>
            </a:r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年</a:t>
            </a:r>
            <a:r>
              <a:rPr lang="en-US" altLang="zh-CN" sz="1400" dirty="0" smtClean="0">
                <a:solidFill>
                  <a:srgbClr val="FFFF00"/>
                </a:solidFill>
                <a:latin typeface="+mn-ea"/>
              </a:rPr>
              <a:t>9</a:t>
            </a:r>
            <a:r>
              <a:rPr lang="zh-CN" altLang="en-US" sz="1400" dirty="0" smtClean="0">
                <a:solidFill>
                  <a:srgbClr val="FFFF00"/>
                </a:solidFill>
                <a:latin typeface="+mn-ea"/>
              </a:rPr>
              <a:t>月</a:t>
            </a:r>
            <a:endParaRPr lang="zh-CN" altLang="en-US" sz="1400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2" name="标题 21505"/>
          <p:cNvSpPr txBox="1"/>
          <p:nvPr/>
        </p:nvSpPr>
        <p:spPr>
          <a:xfrm>
            <a:off x="1410970" y="2389505"/>
            <a:ext cx="636333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6800" b="1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教职工如何查询</a:t>
            </a:r>
            <a:endParaRPr lang="zh-CN" altLang="en-US" sz="6800" b="1" dirty="0" smtClean="0">
              <a:solidFill>
                <a:schemeClr val="accent2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/>
          <a:srcRect l="31975" t="18621" r="25512" b="14067"/>
          <a:stretch>
            <a:fillRect/>
          </a:stretch>
        </p:blipFill>
        <p:spPr>
          <a:xfrm>
            <a:off x="0" y="-8255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  <p:bldP spid="32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1647190"/>
            <a:ext cx="6466840" cy="482028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7390765" y="2406015"/>
            <a:ext cx="4370705" cy="33026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师生网上事务中心（信息</a:t>
            </a:r>
            <a:r>
              <a:rPr lang="zh-CN" altLang="en-US"/>
              <a:t>门户）</a:t>
            </a:r>
            <a:r>
              <a:rPr lang="zh-CN" altLang="en-US"/>
              <a:t>入口：</a:t>
            </a:r>
            <a:endParaRPr lang="zh-CN" altLang="en-US"/>
          </a:p>
          <a:p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）学校网站首页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教职员工</a:t>
            </a:r>
            <a:r>
              <a:rPr lang="en-US" altLang="zh-CN">
                <a:sym typeface="+mn-ea"/>
              </a:rPr>
              <a:t>—</a:t>
            </a:r>
            <a:r>
              <a:rPr lang="zh-CN" altLang="en-US">
                <a:sym typeface="+mn-ea"/>
              </a:rPr>
              <a:t>师生网上事务中心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https://my.suda.edu.cn</a:t>
            </a: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校内直接访问，校外可能需要通过</a:t>
            </a:r>
            <a:r>
              <a:rPr lang="en-US" altLang="zh-CN">
                <a:sym typeface="+mn-ea"/>
              </a:rPr>
              <a:t>VPN</a:t>
            </a:r>
            <a:r>
              <a:rPr lang="zh-CN" altLang="en-US">
                <a:sym typeface="+mn-ea"/>
              </a:rPr>
              <a:t>访问。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966595"/>
            <a:ext cx="8661400" cy="455993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9271000" y="3287395"/>
            <a:ext cx="259016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zh-CN" altLang="en-US"/>
              <a:t>教职工通过统一身份认证登录后，点击</a:t>
            </a: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按钮。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" y="1983740"/>
            <a:ext cx="8477885" cy="446278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9170670" y="3256280"/>
            <a:ext cx="2670175" cy="191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个人名下固定资产</a:t>
            </a:r>
            <a:r>
              <a:rPr lang="en-US" altLang="zh-CN"/>
              <a:t>”</a:t>
            </a:r>
            <a:r>
              <a:rPr lang="zh-CN" altLang="en-US"/>
              <a:t>按钮，即可查看本人名下的固定资产</a:t>
            </a:r>
            <a:r>
              <a:rPr lang="zh-CN" altLang="en-US"/>
              <a:t>明细。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" y="2419350"/>
            <a:ext cx="8105140" cy="426656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310640"/>
            <a:ext cx="3876675" cy="2057400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8668385" y="2359025"/>
            <a:ext cx="3020060" cy="4326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70000"/>
              </a:lnSpc>
            </a:pPr>
            <a:r>
              <a:rPr lang="zh-CN" altLang="en-US"/>
              <a:t>个人名下固定资产明细包含资产编号、资产名称、数量、原值、存放地、所属部门、取得日期等</a:t>
            </a:r>
            <a:r>
              <a:rPr lang="zh-CN" altLang="en-US"/>
              <a:t>基本信息。</a:t>
            </a:r>
            <a:endParaRPr lang="zh-CN" altLang="en-US"/>
          </a:p>
          <a:p>
            <a:pPr algn="just">
              <a:lnSpc>
                <a:spcPct val="170000"/>
              </a:lnSpc>
            </a:pP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中的固定资产信息每天上午</a:t>
            </a:r>
            <a:r>
              <a:rPr lang="en-US" altLang="zh-CN"/>
              <a:t>7</a:t>
            </a:r>
            <a:r>
              <a:rPr lang="zh-CN" altLang="en-US"/>
              <a:t>时从固定资产管理系统更新，即当天在固定资产管理</a:t>
            </a:r>
            <a:r>
              <a:rPr lang="zh-CN" altLang="en-US"/>
              <a:t>系统修改的</a:t>
            </a:r>
            <a:r>
              <a:rPr lang="zh-CN" altLang="en-US"/>
              <a:t>内容第二天同步到</a:t>
            </a:r>
            <a:r>
              <a:rPr lang="en-US" altLang="zh-CN"/>
              <a:t>“</a:t>
            </a:r>
            <a:r>
              <a:rPr lang="zh-CN" altLang="en-US"/>
              <a:t>个人数据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数学楼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79240"/>
            <a:ext cx="4342130" cy="2778760"/>
          </a:xfrm>
          <a:prstGeom prst="rect">
            <a:avLst/>
          </a:prstGeom>
        </p:spPr>
      </p:pic>
      <p:pic>
        <p:nvPicPr>
          <p:cNvPr id="8" name="图片 7" descr="方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80" y="4079875"/>
            <a:ext cx="3982720" cy="2778125"/>
          </a:xfrm>
          <a:prstGeom prst="rect">
            <a:avLst/>
          </a:prstGeom>
        </p:spPr>
      </p:pic>
      <p:pic>
        <p:nvPicPr>
          <p:cNvPr id="6" name="图片 5" descr="凌云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60" y="4079875"/>
            <a:ext cx="4112895" cy="277812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0" y="2339975"/>
            <a:ext cx="1219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solidFill>
                  <a:srgbClr val="C00000"/>
                </a:solidFill>
              </a:rPr>
              <a:t>谢谢观看！</a:t>
            </a:r>
            <a:endParaRPr lang="zh-CN" altLang="en-US" sz="4800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75daa2d2a764f4f4e3431c5c22ba0ea\insertfi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6604000" y="2379345"/>
            <a:ext cx="4704715" cy="6096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一、国有资产管理服务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平台</a:t>
            </a:r>
            <a:endParaRPr lang="zh-CN" altLang="en-US" sz="3200" dirty="0" smtClean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标题 21505"/>
          <p:cNvSpPr txBox="1"/>
          <p:nvPr/>
        </p:nvSpPr>
        <p:spPr>
          <a:xfrm>
            <a:off x="4905295" y="638023"/>
            <a:ext cx="1991052" cy="1013216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6800" dirty="0" smtClean="0">
                <a:solidFill>
                  <a:schemeClr val="accent4"/>
                </a:solidFill>
                <a:effectLst/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目录</a:t>
            </a:r>
            <a:endParaRPr lang="zh-CN" altLang="en-US" sz="6800" dirty="0" smtClean="0">
              <a:solidFill>
                <a:schemeClr val="accent4"/>
              </a:solidFill>
              <a:effectLst/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flipH="1">
            <a:off x="673213" y="365743"/>
            <a:ext cx="1585097" cy="1698899"/>
          </a:xfrm>
          <a:prstGeom prst="rect">
            <a:avLst/>
          </a:prstGeom>
        </p:spPr>
      </p:pic>
      <p:sp>
        <p:nvSpPr>
          <p:cNvPr id="31" name="内容占位符 2"/>
          <p:cNvSpPr txBox="1">
            <a:spLocks noChangeArrowheads="1"/>
          </p:cNvSpPr>
          <p:nvPr/>
        </p:nvSpPr>
        <p:spPr>
          <a:xfrm>
            <a:off x="6604635" y="3896360"/>
            <a:ext cx="4704080" cy="6096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二、师生网上事务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中心</a:t>
            </a:r>
            <a:endParaRPr lang="zh-CN" altLang="en-US" sz="32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0" y="3625850"/>
            <a:ext cx="12192000" cy="735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国有资产管理服务平台</a:t>
            </a:r>
            <a:endParaRPr lang="zh-CN" altLang="en-US" sz="4000" dirty="0" smtClean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标题 21505"/>
          <p:cNvSpPr txBox="1"/>
          <p:nvPr/>
        </p:nvSpPr>
        <p:spPr>
          <a:xfrm>
            <a:off x="0" y="1596390"/>
            <a:ext cx="1219136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80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90790" y="2147570"/>
            <a:ext cx="4120515" cy="3412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/>
              <a:t>国有资产管理服务</a:t>
            </a:r>
            <a:r>
              <a:rPr lang="zh-CN" altLang="en-US"/>
              <a:t>平台入口：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）学校网站首页</a:t>
            </a:r>
            <a:r>
              <a:rPr lang="en-US" altLang="zh-CN"/>
              <a:t>—</a:t>
            </a:r>
            <a:r>
              <a:rPr lang="zh-CN" altLang="en-US"/>
              <a:t>教职员工</a:t>
            </a:r>
            <a:r>
              <a:rPr lang="en-US" altLang="zh-CN"/>
              <a:t>—</a:t>
            </a:r>
            <a:r>
              <a:rPr lang="zh-CN" altLang="en-US"/>
              <a:t>国有资产管理服务</a:t>
            </a:r>
            <a:r>
              <a:rPr lang="zh-CN" altLang="en-US"/>
              <a:t>平台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en-US" altLang="zh-CN"/>
              <a:t>http://zcpt.gzc.suda.edu.cn</a:t>
            </a: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zh-CN" altLang="en-US"/>
              <a:t>校内直接访问，校外可能需要通过</a:t>
            </a:r>
            <a:r>
              <a:rPr lang="en-US" altLang="zh-CN"/>
              <a:t>VPN</a:t>
            </a:r>
            <a:r>
              <a:rPr lang="zh-CN" altLang="en-US"/>
              <a:t>访问。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" y="1697355"/>
            <a:ext cx="6357620" cy="469201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080" y="1831340"/>
            <a:ext cx="7503795" cy="451866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8350250" y="2246630"/>
            <a:ext cx="358965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40000"/>
              </a:lnSpc>
            </a:pPr>
            <a:r>
              <a:rPr lang="zh-CN" altLang="en-US"/>
              <a:t>学校教职工通过</a:t>
            </a:r>
            <a:r>
              <a:rPr lang="en-US" altLang="zh-CN"/>
              <a:t>“</a:t>
            </a:r>
            <a:r>
              <a:rPr lang="zh-CN" altLang="en-US"/>
              <a:t>统一身份认证登录</a:t>
            </a:r>
            <a:r>
              <a:rPr lang="en-US" altLang="zh-CN"/>
              <a:t>”</a:t>
            </a:r>
            <a:r>
              <a:rPr lang="zh-CN" altLang="en-US"/>
              <a:t>方式登录管理服务平台，统一身份认证账号和密码由信息化建设与管理中心</a:t>
            </a:r>
            <a:r>
              <a:rPr lang="zh-CN" altLang="en-US"/>
              <a:t>维护。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60565" y="2487930"/>
            <a:ext cx="45008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/>
              <a:t>成功登录平台后，通过</a:t>
            </a:r>
            <a:r>
              <a:rPr lang="en-US" altLang="zh-CN"/>
              <a:t>“</a:t>
            </a:r>
            <a:r>
              <a:rPr lang="zh-CN" altLang="en-US"/>
              <a:t>固定资产管理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·无形资产管理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链接，进入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苏州大学国有资产管理服务平台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固定资产、无形资产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模块（即：江苏省属高校国有资产管理信息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系统）。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960" y="1674495"/>
            <a:ext cx="5829935" cy="477393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2696845"/>
            <a:ext cx="7287260" cy="3836035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1617345"/>
            <a:ext cx="3695065" cy="2661920"/>
          </a:xfrm>
          <a:prstGeom prst="rect">
            <a:avLst/>
          </a:prstGeom>
          <a:ln w="25400" cmpd="sng">
            <a:solidFill>
              <a:srgbClr val="C00000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7980680" y="4668520"/>
            <a:ext cx="3790315" cy="1585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我的工作台</a:t>
            </a:r>
            <a:r>
              <a:rPr lang="en-US" altLang="zh-CN"/>
              <a:t>—</a:t>
            </a:r>
            <a:r>
              <a:rPr lang="zh-CN" altLang="en-US"/>
              <a:t>我保管的固定资产</a:t>
            </a:r>
            <a:r>
              <a:rPr lang="en-US" altLang="zh-CN"/>
              <a:t>”</a:t>
            </a:r>
            <a:r>
              <a:rPr lang="zh-CN" altLang="en-US"/>
              <a:t>，即可查询教职工本人名下的固定资产</a:t>
            </a:r>
            <a:r>
              <a:rPr lang="zh-CN" altLang="en-US"/>
              <a:t>明细。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31350" y="3174365"/>
            <a:ext cx="23901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/>
              <a:t>在查询页面，可以根据实际情况，修改固定资产的存放地</a:t>
            </a:r>
            <a:r>
              <a:rPr lang="zh-CN" altLang="en-US"/>
              <a:t>信息。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1735455"/>
            <a:ext cx="8797290" cy="4630420"/>
          </a:xfrm>
          <a:prstGeom prst="rect">
            <a:avLst/>
          </a:prstGeom>
          <a:ln w="12700" cmpd="sng">
            <a:solidFill>
              <a:srgbClr val="C00000"/>
            </a:solidFill>
            <a:prstDash val="solid"/>
          </a:ln>
        </p:spPr>
      </p:pic>
      <p:sp>
        <p:nvSpPr>
          <p:cNvPr id="31" name="矩形 30"/>
          <p:cNvSpPr/>
          <p:nvPr/>
        </p:nvSpPr>
        <p:spPr>
          <a:xfrm>
            <a:off x="9492343" y="685747"/>
            <a:ext cx="2699658" cy="93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-1" y="685747"/>
            <a:ext cx="9492344" cy="93422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style>
          <a:lnRef idx="2">
            <a:srgbClr val="C00000">
              <a:shade val="50000"/>
            </a:srgbClr>
          </a:lnRef>
          <a:fillRef idx="1">
            <a:srgbClr val="C00000"/>
          </a:fillRef>
          <a:effectRef idx="0">
            <a:srgbClr val="C0000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 l="31975" t="18621" r="25512" b="14067"/>
          <a:stretch>
            <a:fillRect/>
          </a:stretch>
        </p:blipFill>
        <p:spPr>
          <a:xfrm>
            <a:off x="-877570" y="0"/>
            <a:ext cx="1791335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>
            <a:spLocks noChangeArrowheads="1"/>
          </p:cNvSpPr>
          <p:nvPr/>
        </p:nvSpPr>
        <p:spPr>
          <a:xfrm>
            <a:off x="0" y="3625850"/>
            <a:ext cx="12192000" cy="735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zh-CN" altLang="en-US" sz="40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师生网上事务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中心</a:t>
            </a:r>
            <a:endParaRPr lang="zh-CN" altLang="en-US" sz="4000" dirty="0" smtClean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标题 21505"/>
          <p:cNvSpPr txBox="1"/>
          <p:nvPr/>
        </p:nvSpPr>
        <p:spPr>
          <a:xfrm>
            <a:off x="0" y="1596390"/>
            <a:ext cx="12191365" cy="101346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80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0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62626"/>
      </a:accent1>
      <a:accent2>
        <a:srgbClr val="E20000"/>
      </a:accent2>
      <a:accent3>
        <a:srgbClr val="262626"/>
      </a:accent3>
      <a:accent4>
        <a:srgbClr val="E20000"/>
      </a:accent4>
      <a:accent5>
        <a:srgbClr val="262626"/>
      </a:accent5>
      <a:accent6>
        <a:srgbClr val="E20000"/>
      </a:accent6>
      <a:hlink>
        <a:srgbClr val="262626"/>
      </a:hlink>
      <a:folHlink>
        <a:srgbClr val="E20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WPS 演示</Application>
  <PresentationFormat>宽屏</PresentationFormat>
  <Paragraphs>57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汉仪锐智W</vt:lpstr>
      <vt:lpstr>华文行楷</vt:lpstr>
      <vt:lpstr>Arial Unicode MS</vt:lpstr>
      <vt:lpstr>Arial Black</vt:lpstr>
      <vt:lpstr>Office 主题​​</vt:lpstr>
      <vt:lpstr>Office 主题</vt:lpstr>
      <vt:lpstr>名下固定资产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季晶晶</cp:lastModifiedBy>
  <cp:revision>118</cp:revision>
  <dcterms:created xsi:type="dcterms:W3CDTF">2019-06-19T02:08:00Z</dcterms:created>
  <dcterms:modified xsi:type="dcterms:W3CDTF">2021-09-24T02:14:50Z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v1.0_mb_aZM3SQzSSwedjkmDArGpqQ==</vt:lpwstr>
  </property>
  <property fmtid="{D5CDD505-2E9C-101B-9397-08002B2CF9AE}" pid="4" name="ICV">
    <vt:lpwstr>0F3951A4955A441980A0052505938ACF</vt:lpwstr>
  </property>
</Properties>
</file>